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Helvetica Neue"/>
      <p:regular r:id="rId20"/>
      <p:bold r:id="rId21"/>
      <p:italic r:id="rId22"/>
      <p:boldItalic r:id="rId23"/>
    </p:embeddedFont>
    <p:embeddedFont>
      <p:font typeface="Oswald"/>
      <p:regular r:id="rId24"/>
      <p:bold r:id="rId25"/>
    </p:embeddedFont>
    <p:embeddedFont>
      <p:font typeface="Questrial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0F06A6C-943B-4475-9FEB-E5D7583D0CA7}">
  <a:tblStyle styleId="{B0F06A6C-943B-4475-9FEB-E5D7583D0C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22" Type="http://schemas.openxmlformats.org/officeDocument/2006/relationships/font" Target="fonts/HelveticaNeue-italic.fntdata"/><Relationship Id="rId21" Type="http://schemas.openxmlformats.org/officeDocument/2006/relationships/font" Target="fonts/HelveticaNeue-bold.fntdata"/><Relationship Id="rId24" Type="http://schemas.openxmlformats.org/officeDocument/2006/relationships/font" Target="fonts/Oswald-regular.fntdata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Questrial-regular.fntdata"/><Relationship Id="rId25" Type="http://schemas.openxmlformats.org/officeDocument/2006/relationships/font" Target="fonts/Oswal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Average-regular.fntdata"/><Relationship Id="rId18" Type="http://schemas.openxmlformats.org/officeDocument/2006/relationships/slide" Target="slides/slide12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5288a404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5288a40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c90e1a13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c90e1a13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c90e1a13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c90e1a13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5288a40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5288a40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499578d01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499578d01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499578d01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499578d01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499578d01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499578d01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5288a404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5288a404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c90e1a1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c90e1a1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df1b8a9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df1b8a9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499578d01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499578d01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7900" y="-15775"/>
            <a:ext cx="9191400" cy="515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84000" y="283800"/>
            <a:ext cx="8607600" cy="4575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783450" y="1837450"/>
            <a:ext cx="7577100" cy="65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Questrial"/>
              <a:buNone/>
              <a:defRPr sz="38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2416850" y="2617799"/>
            <a:ext cx="4341900" cy="1620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Questrial"/>
              <a:buNone/>
              <a:defRPr sz="21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" name="Google Shape;14;p2"/>
          <p:cNvSpPr txBox="1"/>
          <p:nvPr/>
        </p:nvSpPr>
        <p:spPr>
          <a:xfrm>
            <a:off x="268200" y="4238100"/>
            <a:ext cx="38628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HiBotics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Robotic Assistant Device</a:t>
            </a:r>
            <a:endParaRPr sz="1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7900" y="-15775"/>
            <a:ext cx="9191400" cy="515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/>
          <p:nvPr/>
        </p:nvSpPr>
        <p:spPr>
          <a:xfrm>
            <a:off x="284000" y="283800"/>
            <a:ext cx="8607600" cy="4575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66" name="Google Shape;66;p11"/>
          <p:cNvSpPr txBox="1"/>
          <p:nvPr/>
        </p:nvSpPr>
        <p:spPr>
          <a:xfrm>
            <a:off x="268200" y="4238100"/>
            <a:ext cx="38628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HiBotics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Robotic Assistant Device</a:t>
            </a:r>
            <a:endParaRPr sz="1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/>
          <p:nvPr/>
        </p:nvSpPr>
        <p:spPr>
          <a:xfrm>
            <a:off x="-7900" y="-15775"/>
            <a:ext cx="9191400" cy="515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2"/>
          <p:cNvSpPr/>
          <p:nvPr/>
        </p:nvSpPr>
        <p:spPr>
          <a:xfrm>
            <a:off x="284000" y="283800"/>
            <a:ext cx="8607600" cy="4575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73" name="Google Shape;73;p12"/>
          <p:cNvSpPr txBox="1"/>
          <p:nvPr/>
        </p:nvSpPr>
        <p:spPr>
          <a:xfrm>
            <a:off x="268200" y="4238100"/>
            <a:ext cx="38628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HiBotics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Robotic Assistant Device</a:t>
            </a:r>
            <a:endParaRPr sz="1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-7900" y="-15775"/>
            <a:ext cx="9191400" cy="515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284000" y="283800"/>
            <a:ext cx="8607600" cy="4575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8" name="Google Shape;18;p3"/>
          <p:cNvSpPr txBox="1"/>
          <p:nvPr/>
        </p:nvSpPr>
        <p:spPr>
          <a:xfrm>
            <a:off x="268200" y="4238100"/>
            <a:ext cx="38628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HiBotics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Robotic Assistant Device</a:t>
            </a:r>
            <a:endParaRPr sz="1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Questrial"/>
              <a:buNone/>
              <a:defRPr sz="3600"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-7900" y="-15775"/>
            <a:ext cx="9191400" cy="515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284000" y="283800"/>
            <a:ext cx="8607600" cy="4575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4" name="Google Shape;24;p4"/>
          <p:cNvSpPr txBox="1"/>
          <p:nvPr/>
        </p:nvSpPr>
        <p:spPr>
          <a:xfrm>
            <a:off x="268200" y="4238100"/>
            <a:ext cx="38628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HiBotics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Robotic Assistant Device</a:t>
            </a:r>
            <a:endParaRPr sz="1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Questrial"/>
              <a:buNone/>
              <a:defRPr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estrial"/>
              <a:buChar char="●"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○"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■"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○"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■"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○"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Questrial"/>
              <a:buChar char="■"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-7900" y="-15775"/>
            <a:ext cx="9191400" cy="515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284000" y="283800"/>
            <a:ext cx="8607600" cy="4575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31" name="Google Shape;31;p5"/>
          <p:cNvSpPr txBox="1"/>
          <p:nvPr/>
        </p:nvSpPr>
        <p:spPr>
          <a:xfrm>
            <a:off x="268200" y="4238100"/>
            <a:ext cx="38628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HiBotics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Robotic Assistant Device</a:t>
            </a:r>
            <a:endParaRPr sz="1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Questrial"/>
              <a:buNone/>
              <a:defRPr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  <a:defRPr sz="14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○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■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●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○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■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●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○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Questrial"/>
              <a:buChar char="■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  <a:defRPr sz="14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○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■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●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○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■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●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○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Questrial"/>
              <a:buChar char="■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-7900" y="-15775"/>
            <a:ext cx="9191400" cy="515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284000" y="283800"/>
            <a:ext cx="8607600" cy="4575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39" name="Google Shape;39;p6"/>
          <p:cNvSpPr txBox="1"/>
          <p:nvPr/>
        </p:nvSpPr>
        <p:spPr>
          <a:xfrm>
            <a:off x="268200" y="4238100"/>
            <a:ext cx="38628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HiBotics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Robotic Assistant Device</a:t>
            </a:r>
            <a:endParaRPr sz="1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Questrial"/>
              <a:buNone/>
              <a:defRPr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6"/>
          <p:cNvSpPr txBox="1"/>
          <p:nvPr/>
        </p:nvSpPr>
        <p:spPr>
          <a:xfrm>
            <a:off x="268200" y="4238100"/>
            <a:ext cx="38628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HiBotics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Robotic Assistant Device</a:t>
            </a:r>
            <a:endParaRPr sz="1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-7900" y="-15775"/>
            <a:ext cx="9191400" cy="515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284000" y="283800"/>
            <a:ext cx="8607600" cy="4575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46" name="Google Shape;46;p7"/>
          <p:cNvSpPr txBox="1"/>
          <p:nvPr/>
        </p:nvSpPr>
        <p:spPr>
          <a:xfrm>
            <a:off x="268200" y="4238100"/>
            <a:ext cx="38628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HiBotics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Robotic Assistant Device</a:t>
            </a:r>
            <a:endParaRPr sz="1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Questrial"/>
              <a:buNone/>
              <a:defRPr sz="2400"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●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○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■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●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○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■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●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Questrial"/>
              <a:buChar char="○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Questrial"/>
              <a:buChar char="■"/>
              <a:defRPr sz="12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" name="Google Shape;55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Questrial"/>
              <a:buNone/>
              <a:defRPr sz="4200"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Questrial"/>
              <a:buNone/>
              <a:defRPr sz="21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estrial"/>
              <a:buChar char="●"/>
              <a:defRPr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estrial"/>
              <a:buChar char="○"/>
              <a:defRPr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estrial"/>
              <a:buChar char="■"/>
              <a:defRPr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estrial"/>
              <a:buChar char="●"/>
              <a:defRPr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estrial"/>
              <a:buChar char="○"/>
              <a:defRPr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estrial"/>
              <a:buChar char="■"/>
              <a:defRPr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estrial"/>
              <a:buChar char="●"/>
              <a:defRPr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estrial"/>
              <a:buChar char="○"/>
              <a:defRPr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estrial"/>
              <a:buChar char="■"/>
              <a:defRPr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0000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ctrTitle"/>
          </p:nvPr>
        </p:nvSpPr>
        <p:spPr>
          <a:xfrm>
            <a:off x="996150" y="1000025"/>
            <a:ext cx="7151700" cy="13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based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estrial"/>
                <a:ea typeface="Questrial"/>
                <a:cs typeface="Questrial"/>
                <a:sym typeface="Questrial"/>
              </a:rPr>
              <a:t>Hibotics </a:t>
            </a:r>
            <a:r>
              <a:rPr lang="en"/>
              <a:t>Device</a:t>
            </a:r>
            <a:r>
              <a:rPr lang="en">
                <a:latin typeface="Questrial"/>
                <a:ea typeface="Questrial"/>
                <a:cs typeface="Questrial"/>
                <a:sym typeface="Questrial"/>
              </a:rPr>
              <a:t>    </a:t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0" name="Google Shape;80;p13"/>
          <p:cNvSpPr txBox="1"/>
          <p:nvPr>
            <p:ph idx="1" type="subTitle"/>
          </p:nvPr>
        </p:nvSpPr>
        <p:spPr>
          <a:xfrm>
            <a:off x="3452550" y="2990175"/>
            <a:ext cx="2238900" cy="14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Tyler Bovenzi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Conor</a:t>
            </a:r>
            <a:r>
              <a:rPr lang="en"/>
              <a:t> </a:t>
            </a: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Sefkow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Chassis V6</a:t>
            </a:r>
            <a:endParaRPr/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311700" y="1051475"/>
            <a:ext cx="3259500" cy="31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3D-printed chassis measures 9.4” long x 4” wide x 4” tall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- 2.4” longer, .4” taller, and .9” wider than the V5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Compatible with current rail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Larger size allows for bigger battery and interior mounting of electronics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 rotWithShape="1">
          <a:blip r:embed="rId3">
            <a:alphaModFix/>
          </a:blip>
          <a:srcRect b="15679" l="30308" r="16814" t="26031"/>
          <a:stretch/>
        </p:blipFill>
        <p:spPr>
          <a:xfrm>
            <a:off x="3571198" y="844025"/>
            <a:ext cx="5572848" cy="345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11433" l="40332" r="20241" t="19064"/>
          <a:stretch/>
        </p:blipFill>
        <p:spPr>
          <a:xfrm>
            <a:off x="4006546" y="0"/>
            <a:ext cx="51868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Chassis V6.1</a:t>
            </a:r>
            <a:endParaRPr/>
          </a:p>
        </p:txBody>
      </p:sp>
      <p:cxnSp>
        <p:nvCxnSpPr>
          <p:cNvPr id="157" name="Google Shape;157;p23"/>
          <p:cNvCxnSpPr/>
          <p:nvPr/>
        </p:nvCxnSpPr>
        <p:spPr>
          <a:xfrm flipH="1" rot="10800000">
            <a:off x="3188525" y="1772175"/>
            <a:ext cx="3237000" cy="8721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58" name="Google Shape;158;p23"/>
          <p:cNvCxnSpPr/>
          <p:nvPr/>
        </p:nvCxnSpPr>
        <p:spPr>
          <a:xfrm flipH="1" rot="10800000">
            <a:off x="2820625" y="2986450"/>
            <a:ext cx="3635100" cy="10635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159" name="Google Shape;159;p23"/>
          <p:cNvSpPr txBox="1"/>
          <p:nvPr/>
        </p:nvSpPr>
        <p:spPr>
          <a:xfrm>
            <a:off x="360700" y="1183075"/>
            <a:ext cx="3131100" cy="3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 cheaper alternative to the V6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6” long chassis (V6 is 9.4”) is cheaper and more compact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Pi Zero offers most of the functionality of the 3B+ at a fraction of the size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Horizontally mounted motor eliminates need for bevel gears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4 wheels (not pictured) increase stability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160" name="Google Shape;160;p23"/>
          <p:cNvCxnSpPr/>
          <p:nvPr/>
        </p:nvCxnSpPr>
        <p:spPr>
          <a:xfrm flipH="1" rot="10800000">
            <a:off x="3431525" y="2473750"/>
            <a:ext cx="2368200" cy="9276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V6 vs V6.1</a:t>
            </a:r>
            <a:endParaRPr/>
          </a:p>
        </p:txBody>
      </p:sp>
      <p:graphicFrame>
        <p:nvGraphicFramePr>
          <p:cNvPr id="166" name="Google Shape;166;p24"/>
          <p:cNvGraphicFramePr/>
          <p:nvPr/>
        </p:nvGraphicFramePr>
        <p:xfrm>
          <a:off x="311700" y="12403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{B0F06A6C-943B-4475-9FEB-E5D7583D0CA7}</a:tableStyleId>
              </a:tblPr>
              <a:tblGrid>
                <a:gridCol w="2859150"/>
                <a:gridCol w="2859150"/>
                <a:gridCol w="2859150"/>
              </a:tblGrid>
              <a:tr h="7405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Chassis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V6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V6.1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</a:tr>
              <a:tr h="747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Dimensions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9.4” x 4” x 4” 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6” x 4” x 4” w/ beveled sides &amp; external wheel mounts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</a:tr>
              <a:tr h="747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Raspberry Pi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Raspberry Pi 3B+ capable of facial and speech recognition, including all Pi Zero features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Raspberry Pi Zero capable of motor control and WiFi communication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</a:tr>
              <a:tr h="747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Processing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1.4GHz quad-core processor; 1GB RAM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1GHz single-core processor; 512MB RAM</a:t>
                      </a:r>
                      <a:endParaRPr>
                        <a:solidFill>
                          <a:srgbClr val="FFFFFF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			</a:t>
            </a:r>
            <a:endParaRPr/>
          </a:p>
        </p:txBody>
      </p:sp>
      <p:sp>
        <p:nvSpPr>
          <p:cNvPr id="86" name="Google Shape;86;p14"/>
          <p:cNvSpPr txBox="1"/>
          <p:nvPr>
            <p:ph idx="1" type="body"/>
          </p:nvPr>
        </p:nvSpPr>
        <p:spPr>
          <a:xfrm>
            <a:off x="311700" y="1152475"/>
            <a:ext cx="576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The Elevated Robotic Assistive Device (ERAD) is a smart-home Internet of Things (IOT) device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 Includes functionality such as voice recognition, autonomous and manual control, camera for video and photos, and modularity to include additional sensors/features</a:t>
            </a:r>
            <a:endParaRPr/>
          </a:p>
        </p:txBody>
      </p:sp>
      <p:pic>
        <p:nvPicPr>
          <p:cNvPr id="87" name="Google Shape;8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5357" y="1129386"/>
            <a:ext cx="2627826" cy="1379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8" name="Google Shape;88;p14"/>
          <p:cNvPicPr preferRelativeResize="0"/>
          <p:nvPr/>
        </p:nvPicPr>
        <p:blipFill rotWithShape="1">
          <a:blip r:embed="rId4">
            <a:alphaModFix/>
          </a:blip>
          <a:srcRect b="9925" l="8100" r="22843" t="21949"/>
          <a:stretch/>
        </p:blipFill>
        <p:spPr>
          <a:xfrm rot="-5400000">
            <a:off x="6665958" y="2360738"/>
            <a:ext cx="1647604" cy="216727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estrial"/>
                <a:ea typeface="Questrial"/>
                <a:cs typeface="Questrial"/>
                <a:sym typeface="Questrial"/>
              </a:rPr>
              <a:t>Overall Changes</a:t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estrial"/>
              <a:buChar char="●"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New </a:t>
            </a:r>
            <a:r>
              <a:rPr lang="en" u="sng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Raspberry Pi </a:t>
            </a: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based control structur</a:t>
            </a:r>
            <a:r>
              <a:rPr lang="en"/>
              <a:t>e, allowing for faster processing and supported integration with Python and Speech/Image recognition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estrial"/>
              <a:buChar char="●"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Custom </a:t>
            </a:r>
            <a:r>
              <a:rPr lang="en" u="sng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daughter board (hat)</a:t>
            </a: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that provides motor and sensor control.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estrial"/>
              <a:buChar char="●"/>
            </a:pPr>
            <a:r>
              <a:rPr lang="en" u="sng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Adaptable power input</a:t>
            </a: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for new and old power supplies.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estrial"/>
              <a:buChar char="●"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Replaced Alexa Dot with </a:t>
            </a:r>
            <a:r>
              <a:rPr lang="en" u="sng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microphone a</a:t>
            </a:r>
            <a:r>
              <a:rPr lang="en" u="sng"/>
              <a:t>nd hearing </a:t>
            </a:r>
            <a:r>
              <a:rPr lang="en" u="sng"/>
              <a:t>algorithms</a:t>
            </a: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estrial"/>
              <a:buChar char="●"/>
            </a:pPr>
            <a:r>
              <a:rPr lang="en" u="sng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Camera and computer vision</a:t>
            </a: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without phone attached.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estrial"/>
              <a:buChar char="●"/>
            </a:pPr>
            <a:r>
              <a:rPr lang="en"/>
              <a:t>Support for analog and digital </a:t>
            </a:r>
            <a:r>
              <a:rPr lang="en" u="sng"/>
              <a:t>sensors</a:t>
            </a:r>
            <a:r>
              <a:rPr lang="en"/>
              <a:t> as well as </a:t>
            </a:r>
            <a:r>
              <a:rPr lang="en" u="sng"/>
              <a:t>Linux based OS</a:t>
            </a:r>
            <a:r>
              <a:rPr lang="en"/>
              <a:t>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estrial"/>
              <a:buChar char="●"/>
            </a:pPr>
            <a:r>
              <a:rPr lang="en" u="sng"/>
              <a:t>Improved UI</a:t>
            </a:r>
            <a:r>
              <a:rPr lang="en"/>
              <a:t> for remote control and dynamic settings.</a:t>
            </a:r>
            <a:b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</a:b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over Arduino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11700" y="1152475"/>
            <a:ext cx="417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Benefits</a:t>
            </a:r>
            <a:r>
              <a:rPr lang="en" sz="2400"/>
              <a:t>:</a:t>
            </a:r>
            <a:endParaRPr sz="1800"/>
          </a:p>
          <a:p>
            <a:pPr indent="-3238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Better clock speed, memory, storage, etc.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Linux based OS, more powerful than previous arduino architecture.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Compatible with python and its libraries, and </a:t>
            </a:r>
            <a:r>
              <a:rPr lang="en" sz="1500"/>
              <a:t>thoroughly</a:t>
            </a:r>
            <a:r>
              <a:rPr lang="en" sz="1500"/>
              <a:t> documented.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Support for image and speech recognition.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01" name="Google Shape;101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Limitations:</a:t>
            </a:r>
            <a:endParaRPr sz="24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 internal ADC                      (analog → digital converter)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Not natively compatible with all </a:t>
            </a:r>
            <a:r>
              <a:rPr lang="en" sz="1800"/>
              <a:t>pre-existing components on earlier versions.</a:t>
            </a:r>
            <a:r>
              <a:rPr lang="en" sz="1800"/>
              <a:t>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RasPi Hat Features (V1) </a:t>
            </a:r>
            <a:endParaRPr/>
          </a:p>
        </p:txBody>
      </p:sp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311700" y="1152475"/>
            <a:ext cx="314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GPIO connection to Pi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Sensor and ADC connections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Motor Driver (TB6612FNG)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Additional ports for future integration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Battery Input and Motor Output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Regulating power supply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25" y="1255324"/>
            <a:ext cx="4328225" cy="350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Optimization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Pi Zero W over Pi 3 B+</a:t>
            </a:r>
            <a:endParaRPr sz="1800"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11700" y="1547200"/>
            <a:ext cx="460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Benefits:</a:t>
            </a:r>
            <a:r>
              <a:rPr lang="en" sz="1400"/>
              <a:t>                                                                                                      - </a:t>
            </a:r>
            <a:r>
              <a:rPr lang="en" sz="1400"/>
              <a:t>$10/unit vs $35/unit → much cheaper to produce with </a:t>
            </a:r>
            <a:r>
              <a:rPr lang="en" sz="1400"/>
              <a:t>Zero W                                                                 </a:t>
            </a:r>
            <a:r>
              <a:rPr lang="en" sz="1400"/>
              <a:t>                                    - Enables smaller/more compact design                                - Still houses integrated Wi-Fi and sufficient I/O  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Limitations:                                                         </a:t>
            </a:r>
            <a:r>
              <a:rPr lang="en" sz="1400"/>
              <a:t>            - Significantly less processing power &amp; half the RAM         - Less space to develop daughter board (hat)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 rotWithShape="1">
          <a:blip r:embed="rId3">
            <a:alphaModFix/>
          </a:blip>
          <a:srcRect b="18622" l="0" r="0" t="17821"/>
          <a:stretch/>
        </p:blipFill>
        <p:spPr>
          <a:xfrm>
            <a:off x="5016075" y="2129175"/>
            <a:ext cx="3816225" cy="24255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6" name="Google Shape;116;p18"/>
          <p:cNvPicPr preferRelativeResize="0"/>
          <p:nvPr/>
        </p:nvPicPr>
        <p:blipFill rotWithShape="1">
          <a:blip r:embed="rId4">
            <a:alphaModFix/>
          </a:blip>
          <a:srcRect b="26913" l="0" r="0" t="27617"/>
          <a:stretch/>
        </p:blipFill>
        <p:spPr>
          <a:xfrm>
            <a:off x="5469000" y="495525"/>
            <a:ext cx="2910400" cy="1325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4620650" y="1693575"/>
            <a:ext cx="46071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Raspberry Pi Zero W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4620650" y="4395550"/>
            <a:ext cx="46071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Raspberry Pi 3 B+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RasPi Zero Hat Features (V2) 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311700" y="1152475"/>
            <a:ext cx="321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 features in V1 have been added and expanded upon.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Smaller Form factor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 of surface mount components, takes up less space, cheaper to produce.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Made specifically for pi zero; also compatible with bulkier 3B+.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RGB status lights for easy debugging 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8400" y="1017725"/>
            <a:ext cx="3810500" cy="170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8400" y="3064625"/>
            <a:ext cx="3810500" cy="170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Surface Mount Manufacturing</a:t>
            </a:r>
            <a:endParaRPr/>
          </a:p>
        </p:txBody>
      </p:sp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311700" y="1152475"/>
            <a:ext cx="545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Smd parts can be used </a:t>
            </a:r>
            <a:r>
              <a:rPr lang="en">
                <a:solidFill>
                  <a:schemeClr val="dk1"/>
                </a:solidFill>
              </a:rPr>
              <a:t>t</a:t>
            </a:r>
            <a:r>
              <a:rPr lang="en">
                <a:solidFill>
                  <a:schemeClr val="dk1"/>
                </a:solidFill>
              </a:rPr>
              <a:t>o create a compact pcb, with an alternative soldering method.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Solder paste is spread on top of pads using a stencil made specifically for the pcb.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Components are placed on the solder paste and aligned with the respective pads.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hot plate or reflow oven heats the paste, causing it to set and turn a shiny, silver color.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3" name="Google Shape;133;p20"/>
          <p:cNvPicPr preferRelativeResize="0"/>
          <p:nvPr/>
        </p:nvPicPr>
        <p:blipFill rotWithShape="1">
          <a:blip r:embed="rId3">
            <a:alphaModFix/>
          </a:blip>
          <a:srcRect b="-1950" l="0" r="0" t="1950"/>
          <a:stretch/>
        </p:blipFill>
        <p:spPr>
          <a:xfrm>
            <a:off x="5910875" y="661263"/>
            <a:ext cx="286573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Chassis V6</a:t>
            </a:r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 b="8996" l="41802" r="17647" t="18915"/>
          <a:stretch/>
        </p:blipFill>
        <p:spPr>
          <a:xfrm>
            <a:off x="4021750" y="-32450"/>
            <a:ext cx="5175974" cy="51759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21"/>
          <p:cNvCxnSpPr/>
          <p:nvPr/>
        </p:nvCxnSpPr>
        <p:spPr>
          <a:xfrm flipH="1" rot="10800000">
            <a:off x="3159675" y="1486300"/>
            <a:ext cx="2510100" cy="750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41" name="Google Shape;141;p21"/>
          <p:cNvCxnSpPr/>
          <p:nvPr/>
        </p:nvCxnSpPr>
        <p:spPr>
          <a:xfrm flipH="1" rot="10800000">
            <a:off x="2921625" y="2539075"/>
            <a:ext cx="4919700" cy="512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42" name="Google Shape;142;p21"/>
          <p:cNvCxnSpPr/>
          <p:nvPr/>
        </p:nvCxnSpPr>
        <p:spPr>
          <a:xfrm>
            <a:off x="3188525" y="3758425"/>
            <a:ext cx="4003800" cy="360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143" name="Google Shape;143;p21"/>
          <p:cNvSpPr txBox="1"/>
          <p:nvPr/>
        </p:nvSpPr>
        <p:spPr>
          <a:xfrm>
            <a:off x="360700" y="1183075"/>
            <a:ext cx="3051600" cy="3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 major upgrade to the current chassis—all of the functions of the V5, plus: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Dedicated location for Hall Effect sensor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Interior mounting location compatible with both Raspberry Pi and Pi Zero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Questrial"/>
              <a:buChar char="●"/>
            </a:pPr>
            <a:r>
              <a:rPr lang="en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5200mAh / 7.4 V battery for extended use</a:t>
            </a:r>
            <a:endParaRPr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